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75" r:id="rId5"/>
    <p:sldId id="276" r:id="rId6"/>
    <p:sldId id="278" r:id="rId7"/>
    <p:sldId id="333" r:id="rId8"/>
    <p:sldId id="326" r:id="rId9"/>
    <p:sldId id="325" r:id="rId10"/>
    <p:sldId id="314" r:id="rId11"/>
    <p:sldId id="315" r:id="rId12"/>
    <p:sldId id="316" r:id="rId13"/>
    <p:sldId id="320" r:id="rId14"/>
    <p:sldId id="321" r:id="rId15"/>
    <p:sldId id="332" r:id="rId16"/>
    <p:sldId id="322" r:id="rId17"/>
    <p:sldId id="323" r:id="rId18"/>
    <p:sldId id="289" r:id="rId19"/>
    <p:sldId id="324" r:id="rId20"/>
    <p:sldId id="330" r:id="rId21"/>
    <p:sldId id="331" r:id="rId22"/>
    <p:sldId id="284" r:id="rId23"/>
    <p:sldId id="327" r:id="rId24"/>
    <p:sldId id="294" r:id="rId25"/>
    <p:sldId id="317" r:id="rId26"/>
    <p:sldId id="319" r:id="rId27"/>
    <p:sldId id="29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9" autoAdjust="0"/>
    <p:restoredTop sz="81617" autoAdjust="0"/>
  </p:normalViewPr>
  <p:slideViewPr>
    <p:cSldViewPr snapToGrid="0">
      <p:cViewPr varScale="1">
        <p:scale>
          <a:sx n="37" d="100"/>
          <a:sy n="37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360"/>
    </p:cViewPr>
  </p:sorter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pPr/>
              <a:t>4/25/2019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pPr/>
              <a:t>4/25/2019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Created by Kesler</a:t>
            </a:r>
            <a:r>
              <a:rPr lang="en-US" baseline="0" dirty="0" smtClean="0"/>
              <a:t> Science – More 5E lessons at KeslerScience.com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921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921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921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9814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921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921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921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 startAt="2"/>
            </a:pPr>
            <a:endParaRPr lang="en-US" baseline="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19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4225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22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921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92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6649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Clear up any confusion and answer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24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015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92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01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921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921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lowest hurricane pressure on record was not long ago, Hurricane Wilma in 2005 had a central pressure of 882 mb!!!!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921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921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692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 r="45982"/>
          <a:stretch/>
        </p:blipFill>
        <p:spPr>
          <a:xfrm>
            <a:off x="5621" y="2057400"/>
            <a:ext cx="1483743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35"/>
          <a:stretch/>
        </p:blipFill>
        <p:spPr>
          <a:xfrm>
            <a:off x="8893526" y="2053870"/>
            <a:ext cx="3295292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38" y="0"/>
            <a:ext cx="5019762" cy="3513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r="53830"/>
          <a:stretch/>
        </p:blipFill>
        <p:spPr>
          <a:xfrm>
            <a:off x="6737230" y="2033874"/>
            <a:ext cx="1992702" cy="390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199" y="0"/>
            <a:ext cx="6949440" cy="3143393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Essential Questions: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00199" y="3297598"/>
            <a:ext cx="6949440" cy="44952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1. </a:t>
            </a:r>
          </a:p>
          <a:p>
            <a:pPr lvl="0"/>
            <a:r>
              <a:rPr lang="en-US" dirty="0" smtClean="0"/>
              <a:t>2.</a:t>
            </a:r>
          </a:p>
          <a:p>
            <a:pPr lvl="0"/>
            <a:r>
              <a:rPr lang="en-US" dirty="0" smtClean="0"/>
              <a:t>3.</a:t>
            </a:r>
          </a:p>
          <a:p>
            <a:pPr lvl="0"/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 r="45982"/>
          <a:stretch/>
        </p:blipFill>
        <p:spPr>
          <a:xfrm>
            <a:off x="5621" y="2057400"/>
            <a:ext cx="1483743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35"/>
          <a:stretch/>
        </p:blipFill>
        <p:spPr>
          <a:xfrm>
            <a:off x="8896708" y="2057400"/>
            <a:ext cx="329529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53568"/>
            <a:ext cx="12192000" cy="804672"/>
          </a:xfrm>
          <a:prstGeom prst="rect">
            <a:avLst/>
          </a:prstGeom>
          <a:solidFill>
            <a:schemeClr val="bg1">
              <a:lumMod val="8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-153404"/>
            <a:ext cx="9371949" cy="118356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250165" y="6629400"/>
            <a:ext cx="1478712" cy="228600"/>
          </a:xfrm>
        </p:spPr>
        <p:txBody>
          <a:bodyPr/>
          <a:lstStyle/>
          <a:p>
            <a:r>
              <a:rPr lang="en-US" smtClean="0"/>
              <a:t>© KeslerScience.com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1014" y="6629400"/>
            <a:ext cx="9144259" cy="228600"/>
          </a:xfrm>
        </p:spPr>
        <p:txBody>
          <a:bodyPr/>
          <a:lstStyle/>
          <a:p>
            <a:r>
              <a:rPr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© KeslerScience.com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400" b="0" i="0" kern="1200">
          <a:solidFill>
            <a:schemeClr val="accent1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hyperlink" Target="https://www.bing.com/images/search?q=Full+Page+Blank+Us+Map&amp;view=detailv2&amp;&amp;id=97CB68D7F88CC2A46A1846F0447F973ACC7DDFD6&amp;selectedIndex=5&amp;ccid=HIAm8QSC&amp;simid=608028758749547001&amp;thid=OIP.M1c8026f1048291464f2ed7115062500do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Weather Maps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Presented by Kesler Science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0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4698" y="1278270"/>
            <a:ext cx="5851702" cy="5173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Air Masses</a:t>
            </a:r>
          </a:p>
          <a:p>
            <a:r>
              <a:rPr lang="en-US" sz="2800" dirty="0" smtClean="0"/>
              <a:t>A large body of air that has relatively uniform </a:t>
            </a:r>
            <a:r>
              <a:rPr lang="en-US" sz="2800" u="sng" dirty="0" smtClean="0"/>
              <a:t>temperature</a:t>
            </a:r>
            <a:r>
              <a:rPr lang="en-US" sz="2800" dirty="0" smtClean="0"/>
              <a:t> and </a:t>
            </a:r>
            <a:r>
              <a:rPr lang="en-US" sz="2800" u="sng" dirty="0" smtClean="0"/>
              <a:t>humidity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Originate</a:t>
            </a:r>
          </a:p>
          <a:p>
            <a:pPr lvl="1"/>
            <a:r>
              <a:rPr lang="en-US" sz="2800" dirty="0" smtClean="0"/>
              <a:t>over land (Continental)  </a:t>
            </a:r>
          </a:p>
          <a:p>
            <a:pPr lvl="1"/>
            <a:r>
              <a:rPr lang="en-US" sz="2800" dirty="0" smtClean="0"/>
              <a:t>over water (Maritime).</a:t>
            </a:r>
          </a:p>
          <a:p>
            <a:r>
              <a:rPr lang="en-US" sz="2800" dirty="0" smtClean="0"/>
              <a:t>Cold air masses tend to approach from N, NW or W.</a:t>
            </a:r>
          </a:p>
          <a:p>
            <a:r>
              <a:rPr lang="en-US" sz="2800" dirty="0" smtClean="0"/>
              <a:t>Warm air masses tend to approach from S, SE or E.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 smtClean="0"/>
              <a:t>Weather Maps</a:t>
            </a:r>
            <a:endParaRPr lang="en-US" b="1" dirty="0"/>
          </a:p>
        </p:txBody>
      </p:sp>
      <p:pic>
        <p:nvPicPr>
          <p:cNvPr id="1026" name="Picture 2" descr="https://stormstalker.files.wordpress.com/2012/06/air-masses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7" y="1690686"/>
            <a:ext cx="5345727" cy="420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1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0" y="1635609"/>
            <a:ext cx="5303252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Frontal Movement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ooler air masses (</a:t>
            </a:r>
            <a:r>
              <a:rPr lang="en-US" sz="2800" b="1" dirty="0" smtClean="0">
                <a:solidFill>
                  <a:schemeClr val="accent1"/>
                </a:solidFill>
              </a:rPr>
              <a:t>H</a:t>
            </a:r>
            <a:r>
              <a:rPr lang="en-US" sz="2800" dirty="0" smtClean="0"/>
              <a:t>) are more dense and flows toward areas that are less dense, warm, and moist. (</a:t>
            </a:r>
            <a:r>
              <a:rPr lang="en-US" sz="2800" b="1" dirty="0" smtClean="0">
                <a:solidFill>
                  <a:srgbClr val="FF0000"/>
                </a:solidFill>
              </a:rPr>
              <a:t>L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High pressure areas move into low pressure areas.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 smtClean="0"/>
              <a:t>Weather Maps</a:t>
            </a:r>
            <a:endParaRPr lang="en-US" b="1" dirty="0"/>
          </a:p>
        </p:txBody>
      </p:sp>
      <p:sp>
        <p:nvSpPr>
          <p:cNvPr id="4" name="AutoShape 8" descr="Image result for map symbols for fro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1" descr="Image result for map symbols for fron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3" descr="Image result for fronts on a ma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44809" y="520742"/>
            <a:ext cx="5213897" cy="3558633"/>
            <a:chOff x="6364384" y="1124122"/>
            <a:chExt cx="5559232" cy="4480992"/>
          </a:xfrm>
        </p:grpSpPr>
        <p:grpSp>
          <p:nvGrpSpPr>
            <p:cNvPr id="21" name="Group 20"/>
            <p:cNvGrpSpPr/>
            <p:nvPr/>
          </p:nvGrpSpPr>
          <p:grpSpPr>
            <a:xfrm>
              <a:off x="6364384" y="1124122"/>
              <a:ext cx="5559232" cy="4480992"/>
              <a:chOff x="6361714" y="1067427"/>
              <a:chExt cx="5559232" cy="4480992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361714" y="1928919"/>
                <a:ext cx="5559232" cy="3619500"/>
                <a:chOff x="6288830" y="2038350"/>
                <a:chExt cx="5559232" cy="3619500"/>
              </a:xfrm>
            </p:grpSpPr>
            <p:pic>
              <p:nvPicPr>
                <p:cNvPr id="5134" name="Picture 1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8830" y="2038350"/>
                  <a:ext cx="5559232" cy="3619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9163980" y="2304618"/>
                  <a:ext cx="2212779" cy="101566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 smtClean="0">
                      <a:latin typeface="Century Gothic" panose="020B0502020202020204" pitchFamily="34" charset="0"/>
                    </a:rPr>
                    <a:t>  </a:t>
                  </a:r>
                  <a:r>
                    <a:rPr lang="en-US" sz="6000" dirty="0" smtClean="0">
                      <a:solidFill>
                        <a:srgbClr val="FF0000"/>
                      </a:solidFill>
                      <a:latin typeface="Century Gothic" panose="020B0502020202020204" pitchFamily="34" charset="0"/>
                    </a:rPr>
                    <a:t>L</a:t>
                  </a:r>
                  <a:endParaRPr lang="en-US" sz="3200" dirty="0">
                    <a:solidFill>
                      <a:srgbClr val="FF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583734" y="5263634"/>
                  <a:ext cx="116961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q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6471118" y="1067427"/>
                <a:ext cx="71405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latin typeface="Century Gothic" panose="020B0502020202020204" pitchFamily="34" charset="0"/>
                  </a:rPr>
                  <a:t>  </a:t>
                </a:r>
                <a:r>
                  <a:rPr lang="en-US" sz="6000" dirty="0" smtClean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H</a:t>
                </a:r>
                <a:endParaRPr lang="en-US" sz="3200" dirty="0">
                  <a:solidFill>
                    <a:schemeClr val="accent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8584442" y="2575782"/>
              <a:ext cx="6550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0" y="4059613"/>
            <a:ext cx="5233266" cy="259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632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1432" y="1475246"/>
            <a:ext cx="4891852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Front</a:t>
            </a:r>
            <a:endParaRPr lang="en-US" sz="3600" b="1" dirty="0" smtClean="0"/>
          </a:p>
          <a:p>
            <a:r>
              <a:rPr lang="en-US" sz="2800" dirty="0" smtClean="0"/>
              <a:t>The boundary between two air masses.</a:t>
            </a:r>
          </a:p>
          <a:p>
            <a:r>
              <a:rPr lang="en-US" sz="2800" dirty="0" smtClean="0"/>
              <a:t>Classified by which type of air mass (cold or warm) is replacing the other.</a:t>
            </a:r>
          </a:p>
          <a:p>
            <a:r>
              <a:rPr lang="en-US" sz="2800" dirty="0" smtClean="0"/>
              <a:t>Map </a:t>
            </a:r>
            <a:r>
              <a:rPr lang="en-US" sz="2800" u="sng" dirty="0" smtClean="0"/>
              <a:t>symbols</a:t>
            </a:r>
            <a:r>
              <a:rPr lang="en-US" sz="2800" dirty="0" smtClean="0"/>
              <a:t> point in direction front is moving.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 smtClean="0"/>
              <a:t>Weather Maps</a:t>
            </a:r>
            <a:endParaRPr lang="en-US" b="1" dirty="0"/>
          </a:p>
        </p:txBody>
      </p:sp>
      <p:sp>
        <p:nvSpPr>
          <p:cNvPr id="4" name="AutoShape 8" descr="Image result for map symbols for fro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1" descr="Image result for map symbols for fron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032365" y="1423100"/>
            <a:ext cx="4673221" cy="5058471"/>
            <a:chOff x="7032365" y="1423100"/>
            <a:chExt cx="4673221" cy="5058471"/>
          </a:xfrm>
        </p:grpSpPr>
        <p:pic>
          <p:nvPicPr>
            <p:cNvPr id="5122" name="Picture 2" descr="https://upload.wikimedia.org/wikipedia/commons/thumb/c/c0/Cold_front_symbol.svg/2000px-Cold_front_symbol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2908" y="2069431"/>
              <a:ext cx="3892137" cy="53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https://upload.wikimedia.org/wikipedia/commons/thumb/4/40/Warm_front_symbol.svg/2000px-Warm_front_symbol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279" y="3302717"/>
              <a:ext cx="3812447" cy="52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https://upload.wikimedia.org/wikipedia/commons/thumb/d/d3/Stationary_front_symbol.svg/2000px-Stationary_front_symbol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278" y="4557349"/>
              <a:ext cx="3812447" cy="823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013031" y="1423100"/>
              <a:ext cx="12554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Century Gothic" panose="020B0502020202020204" pitchFamily="34" charset="0"/>
                </a:rPr>
                <a:t>Cold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49408" y="2656386"/>
              <a:ext cx="14863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Century Gothic" panose="020B0502020202020204" pitchFamily="34" charset="0"/>
                </a:rPr>
                <a:t>Warm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3031" y="3911654"/>
              <a:ext cx="24080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Century Gothic" panose="020B0502020202020204" pitchFamily="34" charset="0"/>
                </a:rPr>
                <a:t>Stationary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365" y="5850686"/>
              <a:ext cx="4673221" cy="630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013031" y="5204355"/>
              <a:ext cx="24545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Century Gothic" panose="020B0502020202020204" pitchFamily="34" charset="0"/>
                </a:rPr>
                <a:t>Occluded</a:t>
              </a:r>
              <a:endParaRPr lang="en-US" sz="36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65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1432" y="1475245"/>
            <a:ext cx="5843441" cy="4901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Cold Front</a:t>
            </a:r>
          </a:p>
          <a:p>
            <a:r>
              <a:rPr lang="en-US" sz="2800" dirty="0" smtClean="0"/>
              <a:t>A cold air mass is replacing a warm air mass.</a:t>
            </a:r>
          </a:p>
          <a:p>
            <a:r>
              <a:rPr lang="en-US" sz="2800" dirty="0" smtClean="0"/>
              <a:t>Air behind the front is colder and drier.</a:t>
            </a:r>
          </a:p>
          <a:p>
            <a:r>
              <a:rPr lang="en-US" sz="2800" dirty="0" smtClean="0"/>
              <a:t>Pressure increases (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Moist air is pushed up over the cold air.</a:t>
            </a:r>
          </a:p>
          <a:p>
            <a:r>
              <a:rPr lang="en-US" sz="2800" dirty="0" smtClean="0"/>
              <a:t>Showers and thunderstorms form along leading edge of front.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 smtClean="0"/>
              <a:t>Weather Maps</a:t>
            </a:r>
            <a:endParaRPr lang="en-US" b="1" dirty="0"/>
          </a:p>
        </p:txBody>
      </p:sp>
      <p:sp>
        <p:nvSpPr>
          <p:cNvPr id="2" name="AutoShape 2" descr="Image result for air masses and fro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887" y="2154231"/>
            <a:ext cx="4744039" cy="347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098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1432" y="1251283"/>
            <a:ext cx="5843441" cy="50773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Warm </a:t>
            </a:r>
            <a:r>
              <a:rPr lang="en-US" sz="3600" b="1" dirty="0"/>
              <a:t>F</a:t>
            </a:r>
            <a:r>
              <a:rPr lang="en-US" sz="3600" b="1" dirty="0" smtClean="0"/>
              <a:t>ront</a:t>
            </a:r>
            <a:endParaRPr lang="en-US" sz="3400" b="1" dirty="0" smtClean="0"/>
          </a:p>
          <a:p>
            <a:r>
              <a:rPr lang="en-US" sz="2800" dirty="0" smtClean="0"/>
              <a:t>A warm air mass is replacing a cold air mass.</a:t>
            </a:r>
          </a:p>
          <a:p>
            <a:r>
              <a:rPr lang="en-US" sz="2800" dirty="0" smtClean="0"/>
              <a:t>Air behind the front is warm and moist.</a:t>
            </a:r>
          </a:p>
          <a:p>
            <a:r>
              <a:rPr lang="en-US" sz="2800" dirty="0" smtClean="0"/>
              <a:t>Pressure goes down (</a:t>
            </a:r>
            <a:r>
              <a:rPr lang="en-US" sz="2800" b="1" dirty="0" smtClean="0">
                <a:solidFill>
                  <a:srgbClr val="FF0000"/>
                </a:solidFill>
              </a:rPr>
              <a:t>L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Slow moving, gradual rise of warm air over cold air.</a:t>
            </a:r>
          </a:p>
          <a:p>
            <a:r>
              <a:rPr lang="en-US" sz="2800" dirty="0" smtClean="0"/>
              <a:t>Widespread, continuous precipitation occurs along and ahead of the front.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 smtClean="0"/>
              <a:t>Weather Maps</a:t>
            </a:r>
            <a:endParaRPr lang="en-US" b="1" dirty="0"/>
          </a:p>
        </p:txBody>
      </p:sp>
      <p:pic>
        <p:nvPicPr>
          <p:cNvPr id="3074" name="Picture 2" descr="https://upload.wikimedia.org/wikipedia/commons/thumb/f/f9/Warmfrontai.svg/2000px-Warmfrontai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47" y="2031658"/>
            <a:ext cx="4685051" cy="378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059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172" y="-161379"/>
            <a:ext cx="9371949" cy="1183566"/>
          </a:xfrm>
        </p:spPr>
        <p:txBody>
          <a:bodyPr/>
          <a:lstStyle/>
          <a:p>
            <a:r>
              <a:rPr lang="en-US" b="1" dirty="0" smtClean="0"/>
              <a:t>Quick Action – Weather Maps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5" y="172711"/>
            <a:ext cx="1143612" cy="1143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Content Placeholder 2"/>
          <p:cNvSpPr>
            <a:spLocks noGrp="1"/>
          </p:cNvSpPr>
          <p:nvPr>
            <p:ph sz="half" idx="1"/>
          </p:nvPr>
        </p:nvSpPr>
        <p:spPr>
          <a:xfrm>
            <a:off x="602171" y="1650413"/>
            <a:ext cx="10111321" cy="4620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Write About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Write a quick description of a cold and warm front.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Explain what the weather would be before, during and after the frontal passage over your city.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</p:txBody>
      </p:sp>
      <p:pic>
        <p:nvPicPr>
          <p:cNvPr id="11268" name="Picture 4" descr="C:\Users\Gayle\AppData\Local\Microsoft\Windows\INetCache\IE\MV6246BS\Occluded_cyclone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06" y="4383159"/>
            <a:ext cx="2717397" cy="210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2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7233" y="1419171"/>
            <a:ext cx="5843441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Stationary Front</a:t>
            </a:r>
            <a:endParaRPr lang="en-US" sz="3600" b="1" dirty="0" smtClean="0"/>
          </a:p>
          <a:p>
            <a:r>
              <a:rPr lang="en-US" sz="2800" dirty="0" smtClean="0"/>
              <a:t>A boundary between two different air masses, neither of which is strong enough to replace the other.</a:t>
            </a:r>
          </a:p>
          <a:p>
            <a:r>
              <a:rPr lang="en-US" sz="2800" dirty="0" smtClean="0"/>
              <a:t>Light rain over several days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 smtClean="0"/>
              <a:t>Weather Maps</a:t>
            </a:r>
            <a:endParaRPr lang="en-US" b="1" dirty="0"/>
          </a:p>
        </p:txBody>
      </p:sp>
      <p:pic>
        <p:nvPicPr>
          <p:cNvPr id="4098" name="Picture 2" descr="http://images.slideplayer.com/4/1447418/slides/slide_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8" t="46224" r="2755" b="6400"/>
          <a:stretch/>
        </p:blipFill>
        <p:spPr bwMode="auto">
          <a:xfrm>
            <a:off x="492445" y="1706765"/>
            <a:ext cx="5544285" cy="440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276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1432" y="1554393"/>
            <a:ext cx="5305595" cy="46206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b="1" dirty="0" smtClean="0"/>
              <a:t>Occluded Front</a:t>
            </a:r>
          </a:p>
          <a:p>
            <a:r>
              <a:rPr lang="en-US" sz="3000" dirty="0" smtClean="0"/>
              <a:t>Two cold air masses converge on a warm air mass.</a:t>
            </a:r>
          </a:p>
          <a:p>
            <a:r>
              <a:rPr lang="en-US" sz="3000" dirty="0" smtClean="0"/>
              <a:t>Occurs when a fast moving cold front overtakes a warm front pushing it up and over cold air.</a:t>
            </a:r>
          </a:p>
          <a:p>
            <a:r>
              <a:rPr lang="en-US" sz="3000" dirty="0" smtClean="0"/>
              <a:t>Thundershowers form along the front.</a:t>
            </a:r>
          </a:p>
          <a:p>
            <a:r>
              <a:rPr lang="en-US" sz="3000" dirty="0" smtClean="0"/>
              <a:t>After frontal passage the sky is usually clear and dry. </a:t>
            </a:r>
          </a:p>
          <a:p>
            <a:endParaRPr lang="en-US" sz="28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 smtClean="0"/>
              <a:t>Weather Maps</a:t>
            </a:r>
            <a:endParaRPr lang="en-US" b="1" dirty="0"/>
          </a:p>
        </p:txBody>
      </p:sp>
      <p:pic>
        <p:nvPicPr>
          <p:cNvPr id="8194" name="Picture 2" descr="C:\Users\Gayle\AppData\Local\Microsoft\Windows\INetCache\IE\YBHW5MER\occluded-front[1]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91"/>
          <a:stretch/>
        </p:blipFill>
        <p:spPr bwMode="auto">
          <a:xfrm>
            <a:off x="6455391" y="1842448"/>
            <a:ext cx="5327177" cy="35757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578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1895" y="1482203"/>
            <a:ext cx="5305595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Back Door Cold Front</a:t>
            </a:r>
          </a:p>
          <a:p>
            <a:r>
              <a:rPr lang="en-US" sz="2800" dirty="0" smtClean="0"/>
              <a:t>Approaches from the east or northeast.</a:t>
            </a:r>
          </a:p>
          <a:p>
            <a:r>
              <a:rPr lang="en-US" sz="2800" dirty="0" smtClean="0"/>
              <a:t>The term “back door” is most commonly used in the northeast U.S. when cool Atlantic maritime air moves in from the east and replaces warmer continental air. </a:t>
            </a:r>
            <a:endParaRPr lang="en-US" sz="32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 smtClean="0"/>
              <a:t>Weather Maps</a:t>
            </a:r>
            <a:endParaRPr lang="en-US" b="1" dirty="0"/>
          </a:p>
        </p:txBody>
      </p:sp>
      <p:sp>
        <p:nvSpPr>
          <p:cNvPr id="2" name="AutoShape 2" descr="Image result for backdoor frontal 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1" name="Picture 5" descr="https://orlandoweather.files.wordpress.com/2011/02/0217-sunday-after-backdoor-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6" y="2053388"/>
            <a:ext cx="6160168" cy="346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61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Action –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143" y="1501724"/>
            <a:ext cx="5560701" cy="4669155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Stand up and find a partner.</a:t>
            </a:r>
          </a:p>
          <a:p>
            <a:r>
              <a:rPr lang="en-US" sz="3000" dirty="0" smtClean="0"/>
              <a:t>Discuss what this map shows you.</a:t>
            </a:r>
          </a:p>
          <a:p>
            <a:r>
              <a:rPr lang="en-US" sz="3000" dirty="0" smtClean="0"/>
              <a:t>Decide where you would draw in a fontal boundary.</a:t>
            </a:r>
          </a:p>
          <a:p>
            <a:r>
              <a:rPr lang="en-US" sz="3000" dirty="0" smtClean="0"/>
              <a:t>Explain where and what type boundary it should be.</a:t>
            </a:r>
          </a:p>
          <a:p>
            <a:r>
              <a:rPr lang="en-US" sz="3000" dirty="0" smtClean="0"/>
              <a:t>Describe the weather on both sides of the front.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dirty="0" smtClean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65" y="190445"/>
            <a:ext cx="1070318" cy="10703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https://tse1.mm.bing.net/th?&amp;id=OIP.M1c8026f1048291464f2ed7115062500do0&amp;w=300&amp;h=201&amp;c=0&amp;pid=1.9&amp;rs=0&amp;p=0&amp;r=0">
            <a:hlinkClick r:id="rId4" tooltip="View image details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44" y="1501724"/>
            <a:ext cx="5968307" cy="399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0484" y="2565526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accent1"/>
                </a:solidFill>
              </a:rPr>
              <a:t>H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1656" y="2772285"/>
            <a:ext cx="6254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6190" y="445828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45</a:t>
            </a:r>
            <a:r>
              <a:rPr lang="en-US" baseline="30000" dirty="0" smtClean="0">
                <a:latin typeface="Century Gothic" panose="020B0502020202020204" pitchFamily="34" charset="0"/>
              </a:rPr>
              <a:t>o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6140" y="449938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70</a:t>
            </a:r>
            <a:r>
              <a:rPr lang="en-US" baseline="30000" dirty="0" smtClean="0">
                <a:latin typeface="Century Gothic" panose="020B0502020202020204" pitchFamily="34" charset="0"/>
              </a:rPr>
              <a:t>o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55539" y="387241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75</a:t>
            </a:r>
            <a:r>
              <a:rPr lang="en-US" baseline="30000" dirty="0" smtClean="0">
                <a:latin typeface="Century Gothic" panose="020B0502020202020204" pitchFamily="34" charset="0"/>
              </a:rPr>
              <a:t>o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09520" y="348885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35</a:t>
            </a:r>
            <a:r>
              <a:rPr lang="en-US" baseline="30000" dirty="0" smtClean="0">
                <a:latin typeface="Century Gothic" panose="020B0502020202020204" pitchFamily="34" charset="0"/>
              </a:rPr>
              <a:t>o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4945" y="387043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39</a:t>
            </a:r>
            <a:r>
              <a:rPr lang="en-US" baseline="30000" dirty="0" smtClean="0">
                <a:latin typeface="Century Gothic" panose="020B0502020202020204" pitchFamily="34" charset="0"/>
              </a:rPr>
              <a:t>o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9407" y="411157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40</a:t>
            </a:r>
            <a:r>
              <a:rPr lang="en-US" baseline="30000" dirty="0" smtClean="0">
                <a:latin typeface="Century Gothic" panose="020B0502020202020204" pitchFamily="34" charset="0"/>
              </a:rPr>
              <a:t>o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41031" y="387043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39</a:t>
            </a:r>
            <a:r>
              <a:rPr lang="en-US" baseline="30000" dirty="0" smtClean="0">
                <a:latin typeface="Century Gothic" panose="020B0502020202020204" pitchFamily="34" charset="0"/>
              </a:rPr>
              <a:t>o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51089" y="423977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80</a:t>
            </a:r>
            <a:r>
              <a:rPr lang="en-US" baseline="30000" dirty="0" smtClean="0">
                <a:latin typeface="Century Gothic" panose="020B0502020202020204" pitchFamily="34" charset="0"/>
              </a:rPr>
              <a:t>o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51656" y="407915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75</a:t>
            </a:r>
            <a:r>
              <a:rPr lang="en-US" baseline="30000" dirty="0" smtClean="0">
                <a:latin typeface="Century Gothic" panose="020B0502020202020204" pitchFamily="34" charset="0"/>
              </a:rPr>
              <a:t>o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522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199" y="3095717"/>
            <a:ext cx="6949440" cy="44952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dirty="0" smtClean="0"/>
              <a:t>How can you use weather maps to explain global weather patterns and their influence on local weather?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How can you interpret high and low pressure areas as well as fronts on a weather map?</a:t>
            </a:r>
          </a:p>
          <a:p>
            <a:endParaRPr lang="en-US" sz="28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600199" y="2276003"/>
            <a:ext cx="6949440" cy="4495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/>
              <a:t>Essential Questions: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148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16" y="-117974"/>
            <a:ext cx="9371949" cy="1183566"/>
          </a:xfrm>
        </p:spPr>
        <p:txBody>
          <a:bodyPr/>
          <a:lstStyle/>
          <a:p>
            <a:r>
              <a:rPr lang="en-US" dirty="0" smtClean="0"/>
              <a:t>Quick Action – INB Template</a:t>
            </a:r>
            <a:endParaRPr lang="en-US" dirty="0"/>
          </a:p>
        </p:txBody>
      </p:sp>
      <p:sp>
        <p:nvSpPr>
          <p:cNvPr id="52" name="Content Placeholder 2"/>
          <p:cNvSpPr>
            <a:spLocks noGrp="1"/>
          </p:cNvSpPr>
          <p:nvPr>
            <p:ph sz="half" idx="1"/>
          </p:nvPr>
        </p:nvSpPr>
        <p:spPr>
          <a:xfrm>
            <a:off x="420624" y="1357410"/>
            <a:ext cx="11409425" cy="4620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Title INB Template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/>
              <a:t>Cut out the Templates.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/>
              <a:t>Glue along the narrow tabs to make a flip book.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/>
              <a:t>Answer the questions and create your own map.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8" y="150091"/>
            <a:ext cx="1207319" cy="1207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8" y="3752661"/>
            <a:ext cx="3639058" cy="27054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97" y="3752661"/>
            <a:ext cx="3620005" cy="27150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724" y="3752661"/>
            <a:ext cx="3591426" cy="27245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02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16" y="-117974"/>
            <a:ext cx="9371949" cy="1183566"/>
          </a:xfrm>
        </p:spPr>
        <p:txBody>
          <a:bodyPr/>
          <a:lstStyle/>
          <a:p>
            <a:r>
              <a:rPr lang="en-US" dirty="0" smtClean="0"/>
              <a:t>Quick Action – INB Template</a:t>
            </a:r>
            <a:endParaRPr lang="en-US" dirty="0"/>
          </a:p>
        </p:txBody>
      </p:sp>
      <p:sp>
        <p:nvSpPr>
          <p:cNvPr id="52" name="Content Placeholder 2"/>
          <p:cNvSpPr>
            <a:spLocks noGrp="1"/>
          </p:cNvSpPr>
          <p:nvPr>
            <p:ph sz="half" idx="1"/>
          </p:nvPr>
        </p:nvSpPr>
        <p:spPr>
          <a:xfrm>
            <a:off x="262258" y="1479229"/>
            <a:ext cx="5849784" cy="4993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Title INB Template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Cut out the Template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G</a:t>
            </a:r>
            <a:r>
              <a:rPr lang="en-US" sz="3600" dirty="0" smtClean="0"/>
              <a:t>lue on back of blank side.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Makes a flip book.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Define each instrument under flap.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8" y="150091"/>
            <a:ext cx="1207319" cy="1207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545" y="1685925"/>
            <a:ext cx="5238585" cy="39528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91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2ecffd01e1ab3e9383f0-07db7b9624bbdf022e3b5395236d5cf8.ssl.cf4.rackcdn.com/Product-800x800/b64b810d-60ce-4137-8f65-0878410c78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829" y="4410417"/>
            <a:ext cx="2074393" cy="207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1432" y="1475245"/>
            <a:ext cx="6020182" cy="5060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Weather Instruments </a:t>
            </a:r>
          </a:p>
          <a:p>
            <a:r>
              <a:rPr lang="en-US" sz="2800" u="sng" dirty="0" smtClean="0"/>
              <a:t>Barometer</a:t>
            </a:r>
            <a:r>
              <a:rPr lang="en-US" sz="2800" dirty="0" smtClean="0"/>
              <a:t> (A) - measures atmospheric pressure in mb &amp; Hg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u="sng" dirty="0" smtClean="0"/>
              <a:t>Anemometer</a:t>
            </a:r>
            <a:r>
              <a:rPr lang="en-US" sz="2800" dirty="0" smtClean="0"/>
              <a:t> (B) - measures wind speed in mph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u="sng" dirty="0" smtClean="0"/>
              <a:t>Thermomete</a:t>
            </a:r>
            <a:r>
              <a:rPr lang="en-US" sz="2800" dirty="0" smtClean="0"/>
              <a:t>r (C) - measures temperature in 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C &amp; </a:t>
            </a:r>
            <a:r>
              <a:rPr lang="en-US" sz="2800" baseline="30000" dirty="0" err="1" smtClean="0"/>
              <a:t>o</a:t>
            </a:r>
            <a:r>
              <a:rPr lang="en-US" sz="2800" dirty="0" err="1" smtClean="0"/>
              <a:t>F</a:t>
            </a:r>
            <a:endParaRPr lang="en-US" sz="28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 smtClean="0"/>
              <a:t>Weather Maps</a:t>
            </a:r>
            <a:endParaRPr lang="en-US" b="1" dirty="0"/>
          </a:p>
        </p:txBody>
      </p:sp>
      <p:pic>
        <p:nvPicPr>
          <p:cNvPr id="5122" name="Picture 2" descr="https://c1.staticflickr.com/1/4/5176578_f0ca5791ab_z.jpg?zz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105" y="1309345"/>
            <a:ext cx="1624724" cy="162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ublicdomainpictures.net/pictures/190000/velka/wind-anemome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063" y="3145974"/>
            <a:ext cx="2837146" cy="159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02610" y="1993469"/>
            <a:ext cx="4122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8495474" y="3707843"/>
            <a:ext cx="39786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266993" y="5214257"/>
            <a:ext cx="39626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314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1432" y="1385327"/>
            <a:ext cx="6440342" cy="5166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Weather Instruments</a:t>
            </a:r>
          </a:p>
          <a:p>
            <a:r>
              <a:rPr lang="en-US" sz="2800" u="sng" dirty="0"/>
              <a:t>Weather </a:t>
            </a:r>
            <a:r>
              <a:rPr lang="en-US" sz="2800" u="sng" dirty="0" smtClean="0"/>
              <a:t>Balloon</a:t>
            </a:r>
            <a:r>
              <a:rPr lang="en-US" sz="2800" dirty="0" smtClean="0"/>
              <a:t> (A) - carry </a:t>
            </a:r>
            <a:r>
              <a:rPr lang="en-US" sz="2800" dirty="0"/>
              <a:t>instruments to high altitudes to measure pressure, temperature, humidity, and wind </a:t>
            </a:r>
            <a:r>
              <a:rPr lang="en-US" sz="2800" dirty="0" smtClean="0"/>
              <a:t>speed</a:t>
            </a:r>
          </a:p>
          <a:p>
            <a:r>
              <a:rPr lang="en-US" sz="2800" u="sng" dirty="0" smtClean="0"/>
              <a:t>Compass Rose</a:t>
            </a:r>
            <a:r>
              <a:rPr lang="en-US" sz="2800" dirty="0" smtClean="0"/>
              <a:t> (B) -  helps determine wind direction when reading weather maps</a:t>
            </a:r>
          </a:p>
          <a:p>
            <a:r>
              <a:rPr lang="en-US" sz="2800" u="sng" dirty="0" smtClean="0"/>
              <a:t>Wind Vane</a:t>
            </a:r>
            <a:r>
              <a:rPr lang="en-US" sz="2800" dirty="0" smtClean="0"/>
              <a:t> (C) - measures wind direction as N,S,E,W</a:t>
            </a:r>
            <a:endParaRPr lang="en-US" sz="2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 smtClean="0"/>
              <a:t>Weather Maps</a:t>
            </a:r>
            <a:endParaRPr lang="en-US" b="1" dirty="0"/>
          </a:p>
        </p:txBody>
      </p:sp>
      <p:sp>
        <p:nvSpPr>
          <p:cNvPr id="2" name="AutoShape 2" descr="https://upload.wikimedia.org/wikipedia/commons/f/f8/Compass_Rose_English_North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 descr="https://upload.wikimedia.org/wikipedia/commons/thumb/f/f8/Compass_Rose_English_North.svg/500px-Compass_Rose_English_North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241" y="3075499"/>
            <a:ext cx="1855730" cy="185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61" y="1377814"/>
            <a:ext cx="1423582" cy="169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99590" y="1894087"/>
            <a:ext cx="4122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486892" y="3772263"/>
            <a:ext cx="4122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pic>
        <p:nvPicPr>
          <p:cNvPr id="2050" name="Picture 2" descr="C:\Users\Gayle\AppData\Local\Microsoft\Windows\INetCache\IE\6SK6P3TR\Girouette_-_Wind_vane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343" y="4768618"/>
            <a:ext cx="1928224" cy="150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137064" y="5316734"/>
            <a:ext cx="39626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651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630" y="50799"/>
            <a:ext cx="8899899" cy="1004863"/>
          </a:xfrm>
        </p:spPr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0" y="186267"/>
            <a:ext cx="1041399" cy="1041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Content Placeholder 2"/>
          <p:cNvSpPr>
            <a:spLocks noGrp="1"/>
          </p:cNvSpPr>
          <p:nvPr>
            <p:ph sz="half" idx="1"/>
          </p:nvPr>
        </p:nvSpPr>
        <p:spPr>
          <a:xfrm>
            <a:off x="575400" y="1683998"/>
            <a:ext cx="11064150" cy="4620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Can you</a:t>
            </a:r>
            <a:r>
              <a:rPr lang="is-IS" sz="3600" b="1" dirty="0" smtClean="0"/>
              <a:t>…</a:t>
            </a:r>
          </a:p>
          <a:p>
            <a:pPr marL="742950" indent="-742950">
              <a:buAutoNum type="arabicPeriod"/>
            </a:pPr>
            <a:r>
              <a:rPr lang="is-IS" sz="3600" dirty="0" smtClean="0"/>
              <a:t>Use a weather map showing high and low pressure and fronts to explain how global air movement affects local weather?</a:t>
            </a:r>
          </a:p>
          <a:p>
            <a:pPr marL="0" indent="0">
              <a:buNone/>
            </a:pPr>
            <a:endParaRPr lang="en-US" sz="3600" dirty="0" smtClean="0"/>
          </a:p>
        </p:txBody>
      </p:sp>
      <p:pic>
        <p:nvPicPr>
          <p:cNvPr id="12290" name="Picture 2" descr="C:\Users\Gayle\AppData\Local\Microsoft\Windows\INetCache\IE\6SK6P3TR\Anonymous-simple-weather-symbols-1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79" y="4383362"/>
            <a:ext cx="1094544" cy="106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Gayle\AppData\Local\Microsoft\Windows\INetCache\IE\YBHW5MER\nicubunu-Weather-Symbols-Rain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800" y="4509807"/>
            <a:ext cx="984200" cy="9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Gayle\AppData\Local\Microsoft\Windows\INetCache\IE\6SK6P3TR\Anonymous-simple-weather-symbols-9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00" y="4478100"/>
            <a:ext cx="1278333" cy="9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Gayle\AppData\Local\Microsoft\Windows\INetCache\IE\2XD8O718\sivvus-weather-symbols-5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43" y="4509807"/>
            <a:ext cx="1507357" cy="124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7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1432" y="1335314"/>
            <a:ext cx="5843441" cy="5050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Atmospheric(Air)Pressure</a:t>
            </a:r>
          </a:p>
          <a:p>
            <a:r>
              <a:rPr lang="en-US" sz="2800" dirty="0" smtClean="0"/>
              <a:t>Pressure caused by the weight of air above an area</a:t>
            </a:r>
          </a:p>
          <a:p>
            <a:r>
              <a:rPr lang="en-US" sz="2800" dirty="0" smtClean="0"/>
              <a:t>Pressure decreases with increasing height above Earth</a:t>
            </a:r>
          </a:p>
          <a:p>
            <a:r>
              <a:rPr lang="en-US" sz="2800" dirty="0" smtClean="0"/>
              <a:t>A 1 square inch column of air measured from sea level to the top of the atmosphere weighs approximately 14.7 pounds</a:t>
            </a:r>
          </a:p>
          <a:p>
            <a:endParaRPr lang="en-US" sz="28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 smtClean="0"/>
              <a:t>Weather Maps</a:t>
            </a: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7315200" y="1454727"/>
            <a:ext cx="4402348" cy="4073235"/>
            <a:chOff x="7315200" y="1454727"/>
            <a:chExt cx="4402348" cy="4073235"/>
          </a:xfrm>
        </p:grpSpPr>
        <p:sp>
          <p:nvSpPr>
            <p:cNvPr id="4" name="Cube 3"/>
            <p:cNvSpPr/>
            <p:nvPr/>
          </p:nvSpPr>
          <p:spPr>
            <a:xfrm>
              <a:off x="8817653" y="1454727"/>
              <a:ext cx="608076" cy="4073235"/>
            </a:xfrm>
            <a:prstGeom prst="cube">
              <a:avLst/>
            </a:prstGeom>
            <a:solidFill>
              <a:schemeClr val="accent1">
                <a:alpha val="1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8360229" y="1645920"/>
              <a:ext cx="0" cy="22990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315200" y="5527962"/>
              <a:ext cx="37359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315200" y="5402678"/>
              <a:ext cx="150245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425729" y="5402678"/>
              <a:ext cx="1625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6200000">
              <a:off x="7438691" y="2775410"/>
              <a:ext cx="12554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entury Gothic" panose="020B0502020202020204" pitchFamily="34" charset="0"/>
                </a:rPr>
                <a:t>Gravity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  <p:cxnSp>
          <p:nvCxnSpPr>
            <p:cNvPr id="1024" name="Straight Arrow Connector 1023"/>
            <p:cNvCxnSpPr/>
            <p:nvPr/>
          </p:nvCxnSpPr>
          <p:spPr>
            <a:xfrm flipH="1">
              <a:off x="9494688" y="4420132"/>
              <a:ext cx="950164" cy="8478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" name="TextBox 1024"/>
            <p:cNvSpPr txBox="1"/>
            <p:nvPr/>
          </p:nvSpPr>
          <p:spPr>
            <a:xfrm>
              <a:off x="9867362" y="4068771"/>
              <a:ext cx="12554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entury Gothic" panose="020B0502020202020204" pitchFamily="34" charset="0"/>
                </a:rPr>
                <a:t>14.7 </a:t>
              </a:r>
              <a:r>
                <a:rPr lang="en-US" sz="2400" dirty="0" err="1" smtClean="0">
                  <a:latin typeface="Century Gothic" panose="020B0502020202020204" pitchFamily="34" charset="0"/>
                </a:rPr>
                <a:t>lbs</a:t>
              </a:r>
              <a:endParaRPr lang="en-US" sz="2400" dirty="0">
                <a:latin typeface="Century Gothic" panose="020B0502020202020204" pitchFamily="34" charset="0"/>
              </a:endParaRPr>
            </a:p>
          </p:txBody>
        </p:sp>
        <p:sp>
          <p:nvSpPr>
            <p:cNvPr id="1031" name="TextBox 1030"/>
            <p:cNvSpPr txBox="1"/>
            <p:nvPr/>
          </p:nvSpPr>
          <p:spPr>
            <a:xfrm>
              <a:off x="9490656" y="1727261"/>
              <a:ext cx="22268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Century Gothic" panose="020B0502020202020204" pitchFamily="34" charset="0"/>
                </a:rPr>
                <a:t>1 sq. in. </a:t>
              </a:r>
            </a:p>
            <a:p>
              <a:pPr algn="ctr"/>
              <a:r>
                <a:rPr lang="en-US" sz="2400" dirty="0" smtClean="0">
                  <a:latin typeface="Century Gothic" panose="020B0502020202020204" pitchFamily="34" charset="0"/>
                </a:rPr>
                <a:t>column of air </a:t>
              </a:r>
              <a:endParaRPr lang="en-US" sz="2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4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Maps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208295" y="1770977"/>
            <a:ext cx="5702052" cy="526758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9000" b="1" dirty="0" smtClean="0"/>
              <a:t>Air Pressure</a:t>
            </a:r>
          </a:p>
          <a:p>
            <a:r>
              <a:rPr lang="en-US" sz="7000" dirty="0" smtClean="0"/>
              <a:t>Measured with </a:t>
            </a:r>
            <a:r>
              <a:rPr lang="en-US" sz="7000" dirty="0"/>
              <a:t>a barometer in millibars</a:t>
            </a:r>
            <a:r>
              <a:rPr lang="en-US" sz="7000" dirty="0" smtClean="0"/>
              <a:t>.</a:t>
            </a:r>
            <a:endParaRPr lang="en-US" sz="7000" b="1" dirty="0" smtClean="0"/>
          </a:p>
          <a:p>
            <a:r>
              <a:rPr lang="en-US" sz="7000" dirty="0"/>
              <a:t>Average barometric pressure at sea level  is 1013.25 millibars or </a:t>
            </a:r>
            <a:r>
              <a:rPr lang="en-US" sz="7000" dirty="0" smtClean="0"/>
              <a:t>29.92 Hg  (inches </a:t>
            </a:r>
            <a:r>
              <a:rPr lang="en-US" sz="7000" dirty="0"/>
              <a:t>of </a:t>
            </a:r>
            <a:r>
              <a:rPr lang="en-US" sz="7000" dirty="0" smtClean="0"/>
              <a:t>mercury)</a:t>
            </a:r>
            <a:endParaRPr lang="en-US" sz="7000" b="1" dirty="0" smtClean="0"/>
          </a:p>
          <a:p>
            <a:r>
              <a:rPr lang="en-US" sz="7000" u="sng" dirty="0" smtClean="0"/>
              <a:t>High pressure</a:t>
            </a:r>
            <a:r>
              <a:rPr lang="en-US" sz="7000" dirty="0" smtClean="0"/>
              <a:t> –creates greater pressure on the barometer</a:t>
            </a:r>
          </a:p>
          <a:p>
            <a:r>
              <a:rPr lang="en-US" sz="7000" u="sng" dirty="0" smtClean="0"/>
              <a:t>Low pressure</a:t>
            </a:r>
            <a:r>
              <a:rPr lang="en-US" sz="7000" dirty="0" smtClean="0"/>
              <a:t> - creates less pressure on the barometer</a:t>
            </a:r>
            <a:endParaRPr lang="en-US" sz="2800" dirty="0" smtClean="0"/>
          </a:p>
        </p:txBody>
      </p:sp>
      <p:pic>
        <p:nvPicPr>
          <p:cNvPr id="6" name="Picture 4" descr="http://www.stepbystep.com/wp-content/uploads/2012/05/Simple-Mercury-Barome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063" y="1977452"/>
            <a:ext cx="4123937" cy="41239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30474" y="1280415"/>
            <a:ext cx="3534942" cy="523220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Mercury Barometer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16" y="-117974"/>
            <a:ext cx="9371949" cy="1183566"/>
          </a:xfrm>
        </p:spPr>
        <p:txBody>
          <a:bodyPr/>
          <a:lstStyle/>
          <a:p>
            <a:r>
              <a:rPr lang="en-US" dirty="0" smtClean="0"/>
              <a:t>Quick Action – INB Template</a:t>
            </a:r>
            <a:endParaRPr lang="en-US" dirty="0"/>
          </a:p>
        </p:txBody>
      </p:sp>
      <p:sp>
        <p:nvSpPr>
          <p:cNvPr id="52" name="Content Placeholder 2"/>
          <p:cNvSpPr>
            <a:spLocks noGrp="1"/>
          </p:cNvSpPr>
          <p:nvPr>
            <p:ph sz="half" idx="1"/>
          </p:nvPr>
        </p:nvSpPr>
        <p:spPr>
          <a:xfrm>
            <a:off x="420625" y="1626587"/>
            <a:ext cx="5657358" cy="46206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Title INB Template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/>
              <a:t>Cut out the Template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/>
              <a:t>Glue into notebook along narrow tab.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smtClean="0"/>
              <a:t>Draw and color a picture of the symbol and describe the weather associated with it.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8" y="150091"/>
            <a:ext cx="1207319" cy="1207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7786" y="1983506"/>
            <a:ext cx="5102997" cy="385081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2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6684" y="1463641"/>
            <a:ext cx="5248274" cy="46206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u="sng" dirty="0" smtClean="0"/>
              <a:t>High pressure</a:t>
            </a:r>
            <a:r>
              <a:rPr lang="en-US" sz="2800" dirty="0" smtClean="0"/>
              <a:t>   </a:t>
            </a:r>
            <a:r>
              <a:rPr lang="en-US" sz="4000" b="1" dirty="0" smtClean="0">
                <a:solidFill>
                  <a:schemeClr val="accent1"/>
                </a:solidFill>
              </a:rPr>
              <a:t>H</a:t>
            </a:r>
            <a:endParaRPr lang="en-US" sz="2800" b="1" dirty="0" smtClean="0"/>
          </a:p>
          <a:p>
            <a:pPr>
              <a:buNone/>
            </a:pPr>
            <a:r>
              <a:rPr lang="en-US" sz="2800" dirty="0" smtClean="0"/>
              <a:t>	As air cools, it becomes more dense and sinks toward the Earth’s surface spinning clockwise.</a:t>
            </a:r>
          </a:p>
          <a:p>
            <a:pPr marL="0" indent="0">
              <a:buNone/>
            </a:pPr>
            <a:r>
              <a:rPr lang="en-US" sz="2800" u="sng" dirty="0" smtClean="0"/>
              <a:t>Low pressure</a:t>
            </a:r>
            <a:r>
              <a:rPr lang="en-US" sz="2800" dirty="0" smtClean="0"/>
              <a:t> </a:t>
            </a: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4000" b="1" dirty="0" smtClean="0">
                <a:solidFill>
                  <a:srgbClr val="FF0000"/>
                </a:solidFill>
              </a:rPr>
              <a:t>L</a:t>
            </a:r>
            <a:endParaRPr lang="en-US" sz="2800" b="1" dirty="0" smtClean="0"/>
          </a:p>
          <a:p>
            <a:pPr>
              <a:buNone/>
            </a:pPr>
            <a:r>
              <a:rPr lang="en-US" sz="2800" dirty="0" smtClean="0"/>
              <a:t>	As air warms, it becomes less dense and rises above the Earth’s surface spinning counterclockwise.</a:t>
            </a:r>
            <a:endParaRPr lang="en-US" sz="2800" dirty="0"/>
          </a:p>
        </p:txBody>
      </p:sp>
      <p:sp>
        <p:nvSpPr>
          <p:cNvPr id="5" name="AutoShape 4" descr="Image result for air pressure for 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pad2.whstatic.com/images/thumb/3/39/Read-a-Weather-Map-Step-3Bullet1.jpg/670px-Read-a-Weather-Map-Step-3Bulle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98153"/>
            <a:ext cx="5712372" cy="42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512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c/ca/Blank_US_map_borders.svg/2000px-Blank_US_map_border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66" y="2126850"/>
            <a:ext cx="6014434" cy="400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1432" y="1475246"/>
            <a:ext cx="5843441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endParaRPr lang="en-US" sz="32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 smtClean="0"/>
              <a:t>Weather Maps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91943" y="1276875"/>
            <a:ext cx="5731716" cy="707886"/>
          </a:xfrm>
          <a:prstGeom prst="rect">
            <a:avLst/>
          </a:prstGeom>
          <a:solidFill>
            <a:schemeClr val="accent2">
              <a:lumMod val="20000"/>
              <a:lumOff val="80000"/>
              <a:alpha val="29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What weather </a:t>
            </a:r>
            <a:r>
              <a:rPr lang="en-US" sz="2000" dirty="0" smtClean="0">
                <a:latin typeface="Century Gothic" panose="020B0502020202020204" pitchFamily="34" charset="0"/>
              </a:rPr>
              <a:t>occurs when a high </a:t>
            </a:r>
            <a:r>
              <a:rPr lang="en-US" sz="2000" dirty="0">
                <a:latin typeface="Century Gothic" panose="020B0502020202020204" pitchFamily="34" charset="0"/>
              </a:rPr>
              <a:t>pressure </a:t>
            </a:r>
            <a:r>
              <a:rPr lang="en-US" sz="2000" dirty="0" smtClean="0">
                <a:latin typeface="Century Gothic" panose="020B0502020202020204" pitchFamily="34" charset="0"/>
              </a:rPr>
              <a:t>system moves into your area ?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704" y="1405377"/>
            <a:ext cx="568777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latin typeface="Century Gothic" panose="020B0502020202020204" pitchFamily="34" charset="0"/>
              </a:rPr>
              <a:t>High Pressure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Sunny, clear skies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Calm winds, spiral clockwise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Cool, dry 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Higher than normal - 30.5 Hg </a:t>
            </a:r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u="sng" dirty="0" smtClean="0">
                <a:latin typeface="Century Gothic" panose="020B0502020202020204" pitchFamily="34" charset="0"/>
              </a:rPr>
              <a:t>Low Pressure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Cloudy, stormy skies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Strong winds, spiral 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smtClean="0">
                <a:latin typeface="Century Gothic" panose="020B0502020202020204" pitchFamily="34" charset="0"/>
              </a:rPr>
              <a:t>    counterclockwise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Warm, moist 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Lower than normal - 28.9Hg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2051" name="Picture 3" descr="C:\Users\Gayle\AppData\Local\Microsoft\Windows\INetCache\IE\YBHW5MER\shining-sun-13622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35" y="2540082"/>
            <a:ext cx="708918" cy="70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ayle\AppData\Local\Microsoft\Windows\INetCache\IE\6SK6P3TR\Anonymous-simple-weather-symbols-9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162" y="4881283"/>
            <a:ext cx="1278333" cy="9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ayle\AppData\Local\Microsoft\Windows\INetCache\IE\MV6246BS\Anonymous-simple-weather-symbols-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816" y="4068449"/>
            <a:ext cx="1184551" cy="9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26022" y="2695002"/>
            <a:ext cx="7761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accent1"/>
                </a:solidFill>
              </a:rPr>
              <a:t>H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22131" y="3901479"/>
            <a:ext cx="6399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1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8674" y="1687986"/>
            <a:ext cx="4896384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Isobars</a:t>
            </a:r>
            <a:endParaRPr lang="en-US" sz="3400" b="1" dirty="0" smtClean="0"/>
          </a:p>
          <a:p>
            <a:r>
              <a:rPr lang="en-US" sz="2800" dirty="0"/>
              <a:t> </a:t>
            </a:r>
            <a:r>
              <a:rPr lang="en-US" sz="2800" dirty="0" smtClean="0"/>
              <a:t>A </a:t>
            </a:r>
            <a:r>
              <a:rPr lang="en-US" sz="2800" dirty="0"/>
              <a:t>line connecting points of equal atmospheric </a:t>
            </a:r>
            <a:r>
              <a:rPr lang="en-US" sz="2800" dirty="0" smtClean="0"/>
              <a:t>pressure.</a:t>
            </a:r>
          </a:p>
          <a:p>
            <a:r>
              <a:rPr lang="en-US" sz="2800" dirty="0" smtClean="0"/>
              <a:t>Measured in millibars  - mb</a:t>
            </a:r>
          </a:p>
          <a:p>
            <a:r>
              <a:rPr lang="en-US" sz="2800" dirty="0" smtClean="0"/>
              <a:t>One millibars </a:t>
            </a:r>
            <a:r>
              <a:rPr lang="en-US" sz="2800" dirty="0"/>
              <a:t>is equal to about .02953 inches of mercury.</a:t>
            </a: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 smtClean="0"/>
              <a:t>Weather Maps</a:t>
            </a:r>
            <a:endParaRPr lang="en-US" b="1" dirty="0"/>
          </a:p>
        </p:txBody>
      </p:sp>
      <p:pic>
        <p:nvPicPr>
          <p:cNvPr id="1026" name="Picture 2" descr="http://mrswilsonscience.com/12-13/wp-content/uploads/2013/03/Forecast-ma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6" y="1529637"/>
            <a:ext cx="5945354" cy="44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95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5326" y="1475246"/>
            <a:ext cx="11502190" cy="46206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Low Pressure in Storms</a:t>
            </a:r>
          </a:p>
          <a:p>
            <a:pPr marL="0" indent="0">
              <a:buNone/>
            </a:pPr>
            <a:r>
              <a:rPr lang="en-US" sz="2800" u="sng" dirty="0" smtClean="0"/>
              <a:t>Tornados</a:t>
            </a:r>
            <a:r>
              <a:rPr lang="en-US" sz="2800" dirty="0"/>
              <a:t>	</a:t>
            </a:r>
            <a:r>
              <a:rPr lang="en-US" sz="2800" dirty="0" smtClean="0"/>
              <a:t>					</a:t>
            </a:r>
            <a:r>
              <a:rPr lang="en-US" sz="2800" u="sng" dirty="0" smtClean="0"/>
              <a:t>Hurricanes</a:t>
            </a:r>
          </a:p>
          <a:p>
            <a:pPr marL="0" indent="0">
              <a:buNone/>
            </a:pPr>
            <a:r>
              <a:rPr lang="en-US" sz="2800" dirty="0" smtClean="0"/>
              <a:t>850 mb, 25.17 Hg 				882 mb, 26.05 Hg</a:t>
            </a:r>
          </a:p>
          <a:p>
            <a:pPr marL="0" indent="0">
              <a:buNone/>
            </a:pPr>
            <a:r>
              <a:rPr lang="en-US" sz="2800" dirty="0"/>
              <a:t>P</a:t>
            </a:r>
            <a:r>
              <a:rPr lang="en-US" sz="2800" dirty="0" smtClean="0"/>
              <a:t>ossibly lowest ever recorded		Lowest U.S. storm measured</a:t>
            </a:r>
            <a:endParaRPr lang="en-US" sz="2800" u="sng" dirty="0" smtClean="0"/>
          </a:p>
          <a:p>
            <a:endParaRPr lang="en-US" sz="2800" u="sng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31432" y="-120863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b="0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 smtClean="0"/>
              <a:t>Weather Maps</a:t>
            </a:r>
            <a:endParaRPr lang="en-US" b="1" dirty="0"/>
          </a:p>
        </p:txBody>
      </p:sp>
      <p:pic>
        <p:nvPicPr>
          <p:cNvPr id="4098" name="Picture 2" descr="C:\Users\Gayle\AppData\Local\Microsoft\Windows\INetCache\IE\6SK6P3TR\named-hurricane-fran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74" y="3808606"/>
            <a:ext cx="3133712" cy="231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ayle\AppData\Local\Microsoft\Windows\INetCache\IE\6SK6P3TR\Occluded_mesocyclone_tornado5_-_NOA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32" y="3834408"/>
            <a:ext cx="3470573" cy="229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KeslerScience.com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22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cology 16x9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848492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2012-07-25T23:48:00+00:00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1602824</Value>
    </PublishStatusLookup>
    <APAuthor xmlns="4873beb7-5857-4685-be1f-d57550cc96cc">
      <UserInfo>
        <DisplayName>REDMOND\v-vaddu</DisplayName>
        <AccountId>2567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TP103098869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3D8E0D0-D8F0-4936-9213-676BFB5E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2E070D-1769-478C-B641-1AFC52AC0857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4873beb7-5857-4685-be1f-d57550cc96cc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981</Words>
  <Application>Microsoft Office PowerPoint</Application>
  <PresentationFormat>Widescreen</PresentationFormat>
  <Paragraphs>205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Corbel</vt:lpstr>
      <vt:lpstr>Ecology 16x9</vt:lpstr>
      <vt:lpstr>Weather Maps</vt:lpstr>
      <vt:lpstr>PowerPoint Presentation</vt:lpstr>
      <vt:lpstr>PowerPoint Presentation</vt:lpstr>
      <vt:lpstr>Weather Maps</vt:lpstr>
      <vt:lpstr>Quick Action – INB Template</vt:lpstr>
      <vt:lpstr>Weather Maps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Action – Weather Maps</vt:lpstr>
      <vt:lpstr>PowerPoint Presentation</vt:lpstr>
      <vt:lpstr>PowerPoint Presentation</vt:lpstr>
      <vt:lpstr>PowerPoint Presentation</vt:lpstr>
      <vt:lpstr>Quick Action – Title</vt:lpstr>
      <vt:lpstr>Quick Action – INB Template</vt:lpstr>
      <vt:lpstr>Quick Action – INB Template</vt:lpstr>
      <vt:lpstr>PowerPoint Presentation</vt:lpstr>
      <vt:lpstr>PowerPoint Presentation</vt:lpstr>
      <vt:lpstr>Check for Understanding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2015-12-21T17:28:40Z</dcterms:created>
  <dcterms:modified xsi:type="dcterms:W3CDTF">2019-04-25T13:07:43Z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